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342" r:id="rId2"/>
    <p:sldId id="466" r:id="rId3"/>
    <p:sldId id="477" r:id="rId4"/>
    <p:sldId id="478" r:id="rId5"/>
    <p:sldId id="479" r:id="rId6"/>
    <p:sldId id="480" r:id="rId7"/>
    <p:sldId id="482" r:id="rId8"/>
    <p:sldId id="483" r:id="rId9"/>
    <p:sldId id="484" r:id="rId10"/>
    <p:sldId id="485" r:id="rId11"/>
    <p:sldId id="486" r:id="rId12"/>
    <p:sldId id="487" r:id="rId13"/>
    <p:sldId id="488" r:id="rId14"/>
    <p:sldId id="404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1AAD661-1E64-2042-AEAA-E28E1C1B52B2}">
          <p14:sldIdLst>
            <p14:sldId id="342"/>
            <p14:sldId id="466"/>
          </p14:sldIdLst>
        </p14:section>
        <p14:section name="Warm up" id="{383DF04E-9A3E-5843-B92C-8A97ADF2F373}">
          <p14:sldIdLst>
            <p14:sldId id="477"/>
            <p14:sldId id="478"/>
            <p14:sldId id="479"/>
            <p14:sldId id="480"/>
            <p14:sldId id="482"/>
          </p14:sldIdLst>
        </p14:section>
        <p14:section name="coding" id="{69ECEC3D-94E3-2B4B-815F-76800DA76CDF}">
          <p14:sldIdLst>
            <p14:sldId id="483"/>
            <p14:sldId id="484"/>
            <p14:sldId id="485"/>
            <p14:sldId id="486"/>
            <p14:sldId id="487"/>
            <p14:sldId id="488"/>
            <p14:sldId id="4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FFFD78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9"/>
    <p:restoredTop sz="94240" autoAdjust="0"/>
  </p:normalViewPr>
  <p:slideViewPr>
    <p:cSldViewPr snapToGrid="0" snapToObjects="1">
      <p:cViewPr>
        <p:scale>
          <a:sx n="123" d="100"/>
          <a:sy n="123" d="100"/>
        </p:scale>
        <p:origin x="1368" y="66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779802-818B-8B41-BCAA-75E56C42B2BC}" type="datetimeFigureOut">
              <a:rPr lang="en-US" smtClean="0"/>
              <a:t>4/24/18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C9D712-179D-394D-92B9-1652513195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110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9D712-179D-394D-92B9-165251319517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2865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9D712-179D-394D-92B9-1652513195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175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9" y="0"/>
            <a:ext cx="9134701" cy="3514700"/>
          </a:xfrm>
          <a:prstGeom prst="rect">
            <a:avLst/>
          </a:prstGeom>
        </p:spPr>
      </p:pic>
      <p:pic>
        <p:nvPicPr>
          <p:cNvPr id="8" name="Picture 12" descr="xiaohui"/>
          <p:cNvPicPr>
            <a:picLocks noChangeAspect="1" noChangeArrowheads="1"/>
          </p:cNvPicPr>
          <p:nvPr userDrawn="1"/>
        </p:nvPicPr>
        <p:blipFill>
          <a:blip r:embed="rId3">
            <a:lum bright="7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475" y="0"/>
            <a:ext cx="1914525" cy="735012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rgbClr val="B2B2B2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folHlink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31640" y="4270598"/>
            <a:ext cx="7035800" cy="461392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 sz="2600">
                <a:solidFill>
                  <a:srgbClr val="000000"/>
                </a:solidFill>
                <a:latin typeface="华文仿宋"/>
                <a:ea typeface="华文仿宋"/>
                <a:cs typeface="华文仿宋"/>
              </a:defRPr>
            </a:lvl1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8211" name="Rectangle 19"/>
          <p:cNvSpPr>
            <a:spLocks noGrp="1" noChangeArrowheads="1"/>
          </p:cNvSpPr>
          <p:nvPr>
            <p:ph type="ctrTitle" sz="quarter"/>
          </p:nvPr>
        </p:nvSpPr>
        <p:spPr>
          <a:xfrm>
            <a:off x="971600" y="3514700"/>
            <a:ext cx="7772400" cy="713234"/>
          </a:xfrm>
        </p:spPr>
        <p:txBody>
          <a:bodyPr anchor="ctr"/>
          <a:lstStyle>
            <a:lvl1pPr algn="ctr">
              <a:defRPr>
                <a:solidFill>
                  <a:srgbClr val="17375E"/>
                </a:solidFill>
                <a:latin typeface="华文楷体"/>
                <a:ea typeface="华文楷体"/>
                <a:cs typeface="华文楷体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2" name="Rectangle 14"/>
          <p:cNvSpPr>
            <a:spLocks noGrp="1" noChangeArrowheads="1"/>
          </p:cNvSpPr>
          <p:nvPr>
            <p:ph type="dt" sz="quarter" idx="10"/>
          </p:nvPr>
        </p:nvSpPr>
        <p:spPr>
          <a:xfrm>
            <a:off x="2667000" y="4835525"/>
            <a:ext cx="1905000" cy="307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73773AD-765D-F048-B64B-1B74790CCA0B}" type="datetime1">
              <a:rPr lang="en-US" altLang="zh-CN" smtClean="0"/>
              <a:t>4/24/18</a:t>
            </a:fld>
            <a:endParaRPr lang="zh-CN" altLang="en-US"/>
          </a:p>
        </p:txBody>
      </p:sp>
      <p:sp>
        <p:nvSpPr>
          <p:cNvPr id="13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5195888" y="4835525"/>
            <a:ext cx="3279775" cy="30797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074018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A0840-50AA-224A-B37F-10715DA5DAFA}" type="datetime1">
              <a:rPr lang="en-US" smtClean="0"/>
              <a:t>4/24/18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8CFA-E443-3546-8633-6A4FC67B6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625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88A79-9D67-A743-816C-C8FF5E7AE194}" type="datetime1">
              <a:rPr lang="en-US" smtClean="0"/>
              <a:t>4/24/18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8CFA-E443-3546-8633-6A4FC67B6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3872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62EF5-8D3D-1444-8C56-D4380DC039EF}" type="datetime1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8CFA-E443-3546-8633-6A4FC67B6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201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AEB03-AD94-9D4A-8F2F-B4DFC3C563BF}" type="datetime1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8CFA-E443-3546-8633-6A4FC67B6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284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D4D0A-9ED0-F445-B039-12643B692668}" type="datetime1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8CFA-E443-3546-8633-6A4FC67B6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6508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31E06-8E28-4C48-8435-967797582304}" type="datetime1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8CFA-E443-3546-8633-6A4FC67B6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137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31640" y="4270598"/>
            <a:ext cx="7035800" cy="461392"/>
          </a:xfrm>
        </p:spPr>
        <p:txBody>
          <a:bodyPr anchor="b"/>
          <a:lstStyle>
            <a:lvl1pPr marL="0" indent="0" algn="ctr">
              <a:buFont typeface="Wingdings" pitchFamily="2" charset="2"/>
              <a:buNone/>
              <a:defRPr sz="2600" b="1" i="0">
                <a:solidFill>
                  <a:srgbClr val="000000"/>
                </a:solidFill>
                <a:latin typeface="Rockwell Condensed" charset="0"/>
                <a:ea typeface="Rockwell Condensed" charset="0"/>
                <a:cs typeface="Rockwell Condensed" charset="0"/>
              </a:defRPr>
            </a:lvl1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8211" name="Rectangle 19"/>
          <p:cNvSpPr>
            <a:spLocks noGrp="1" noChangeArrowheads="1"/>
          </p:cNvSpPr>
          <p:nvPr>
            <p:ph type="ctrTitle" sz="quarter"/>
          </p:nvPr>
        </p:nvSpPr>
        <p:spPr>
          <a:xfrm>
            <a:off x="971600" y="3514700"/>
            <a:ext cx="7772400" cy="713234"/>
          </a:xfrm>
        </p:spPr>
        <p:txBody>
          <a:bodyPr anchor="ctr"/>
          <a:lstStyle>
            <a:lvl1pPr algn="ctr">
              <a:defRPr>
                <a:solidFill>
                  <a:srgbClr val="17375E"/>
                </a:solidFill>
                <a:latin typeface="Cooper Black" charset="0"/>
                <a:ea typeface="Cooper Black" charset="0"/>
                <a:cs typeface="Cooper Black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2" name="Rectangle 14"/>
          <p:cNvSpPr>
            <a:spLocks noGrp="1" noChangeArrowheads="1"/>
          </p:cNvSpPr>
          <p:nvPr>
            <p:ph type="dt" sz="quarter" idx="10"/>
          </p:nvPr>
        </p:nvSpPr>
        <p:spPr>
          <a:xfrm>
            <a:off x="2667000" y="4835525"/>
            <a:ext cx="1905000" cy="30797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DB629779-62DB-F04E-AD28-056D62F66A4D}" type="datetime1">
              <a:rPr lang="en-US" altLang="zh-CN" smtClean="0"/>
              <a:t>4/24/18</a:t>
            </a:fld>
            <a:endParaRPr lang="zh-CN" altLang="en-US"/>
          </a:p>
        </p:txBody>
      </p:sp>
      <p:sp>
        <p:nvSpPr>
          <p:cNvPr id="13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5195888" y="4835525"/>
            <a:ext cx="3279775" cy="307975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727775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5"/>
          <p:cNvCxnSpPr/>
          <p:nvPr userDrawn="1"/>
        </p:nvCxnSpPr>
        <p:spPr>
          <a:xfrm>
            <a:off x="34925" y="609600"/>
            <a:ext cx="910907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771550"/>
            <a:ext cx="8649072" cy="3960440"/>
          </a:xfrm>
        </p:spPr>
        <p:txBody>
          <a:bodyPr/>
          <a:lstStyle>
            <a:lvl1pPr marL="228600" indent="-342900">
              <a:spcBef>
                <a:spcPts val="600"/>
              </a:spcBef>
              <a:buFont typeface="Wingdings" charset="2"/>
              <a:buChar char="Ø"/>
              <a:defRPr sz="2800" b="1">
                <a:latin typeface="华文仿宋"/>
                <a:ea typeface="华文仿宋"/>
                <a:cs typeface="华文仿宋"/>
              </a:defRPr>
            </a:lvl1pPr>
            <a:lvl2pPr marL="685800" indent="-320040">
              <a:spcBef>
                <a:spcPts val="200"/>
              </a:spcBef>
              <a:buFont typeface="Wingdings" charset="2"/>
              <a:buChar char="v"/>
              <a:defRPr sz="2400" b="1">
                <a:solidFill>
                  <a:srgbClr val="3366FF"/>
                </a:solidFill>
                <a:latin typeface="华文仿宋"/>
                <a:ea typeface="华文仿宋"/>
                <a:cs typeface="华文仿宋"/>
              </a:defRPr>
            </a:lvl2pPr>
            <a:lvl3pPr marL="1005840" indent="-292608">
              <a:spcBef>
                <a:spcPts val="200"/>
              </a:spcBef>
              <a:buFont typeface="Wingdings" charset="2"/>
              <a:buChar char="q"/>
              <a:defRPr b="0">
                <a:solidFill>
                  <a:srgbClr val="008000"/>
                </a:solidFill>
                <a:latin typeface="华文仿宋"/>
                <a:ea typeface="华文仿宋"/>
                <a:cs typeface="华文仿宋"/>
              </a:defRPr>
            </a:lvl3pPr>
            <a:lvl4pPr marL="1188720" indent="-182880">
              <a:spcBef>
                <a:spcPts val="200"/>
              </a:spcBef>
              <a:buFont typeface="Arial"/>
              <a:buChar char="•"/>
              <a:defRPr sz="1800" b="0">
                <a:latin typeface="华文仿宋"/>
                <a:ea typeface="华文仿宋"/>
                <a:cs typeface="华文仿宋"/>
              </a:defRPr>
            </a:lvl4pPr>
            <a:lvl5pPr marL="1325880" indent="0">
              <a:spcBef>
                <a:spcPts val="300"/>
              </a:spcBef>
              <a:buFontTx/>
              <a:buNone/>
              <a:defRPr sz="1800" b="0">
                <a:latin typeface="华文仿宋"/>
                <a:ea typeface="华文仿宋"/>
                <a:cs typeface="华文仿宋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1520" y="0"/>
            <a:ext cx="3600400" cy="641747"/>
          </a:xfr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lang="en-US" sz="3400" b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华文细黑"/>
                <a:ea typeface="华文细黑"/>
                <a:cs typeface="华文细黑"/>
              </a:defRPr>
            </a:lvl1pPr>
          </a:lstStyle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67175" y="51470"/>
            <a:ext cx="4537075" cy="504056"/>
          </a:xfrm>
        </p:spPr>
        <p:txBody>
          <a:bodyPr/>
          <a:lstStyle>
            <a:lvl1pPr marL="0" indent="0">
              <a:buNone/>
              <a:defRPr sz="3000">
                <a:solidFill>
                  <a:srgbClr val="800000"/>
                </a:solidFill>
                <a:latin typeface="华文楷体"/>
                <a:ea typeface="华文楷体"/>
                <a:cs typeface="华文楷体"/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96372B-19FE-E840-8853-3AF22CFC132E}" type="datetime1">
              <a:rPr lang="en-US" altLang="zh-CN" smtClean="0"/>
              <a:t>4/24/18</a:t>
            </a:fld>
            <a:endParaRPr lang="zh-CN" alt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7"/>
          <p:cNvSpPr>
            <a:spLocks noGrp="1" noChangeArrowheads="1"/>
          </p:cNvSpPr>
          <p:nvPr>
            <p:ph type="sldNum" sz="quarter" idx="16"/>
          </p:nvPr>
        </p:nvSpPr>
        <p:spPr>
          <a:xfrm>
            <a:off x="9525" y="4732338"/>
            <a:ext cx="447675" cy="4048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C40FFD-E8A3-5A42-9107-748D9B1C9AD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59599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5"/>
          <p:cNvCxnSpPr/>
          <p:nvPr userDrawn="1"/>
        </p:nvCxnSpPr>
        <p:spPr>
          <a:xfrm>
            <a:off x="34925" y="609600"/>
            <a:ext cx="9109075" cy="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771550"/>
            <a:ext cx="8649072" cy="3960440"/>
          </a:xfrm>
        </p:spPr>
        <p:txBody>
          <a:bodyPr/>
          <a:lstStyle>
            <a:lvl1pPr marL="228600" indent="-342900">
              <a:spcBef>
                <a:spcPts val="600"/>
              </a:spcBef>
              <a:buFont typeface="Wingdings" charset="2"/>
              <a:buChar char="Ø"/>
              <a:defRPr sz="2800" b="1" i="0">
                <a:latin typeface="Times New Roman" charset="0"/>
                <a:ea typeface="Times New Roman" charset="0"/>
                <a:cs typeface="Times New Roman" charset="0"/>
              </a:defRPr>
            </a:lvl1pPr>
            <a:lvl2pPr marL="685800" indent="-320040">
              <a:spcBef>
                <a:spcPts val="200"/>
              </a:spcBef>
              <a:buFont typeface="Wingdings" charset="2"/>
              <a:buChar char="v"/>
              <a:defRPr sz="2400" b="1" i="0">
                <a:solidFill>
                  <a:srgbClr val="3366FF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005840" indent="-292608">
              <a:spcBef>
                <a:spcPts val="200"/>
              </a:spcBef>
              <a:buFont typeface="Wingdings" charset="2"/>
              <a:buChar char="q"/>
              <a:defRPr b="0" i="0">
                <a:solidFill>
                  <a:srgbClr val="008000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188720" indent="-182880">
              <a:spcBef>
                <a:spcPts val="200"/>
              </a:spcBef>
              <a:buFont typeface="Arial"/>
              <a:buChar char="•"/>
              <a:defRPr sz="1800" b="0" i="0">
                <a:latin typeface="Arial" charset="0"/>
                <a:ea typeface="Arial" charset="0"/>
                <a:cs typeface="Arial" charset="0"/>
              </a:defRPr>
            </a:lvl4pPr>
            <a:lvl5pPr marL="1325880" indent="0">
              <a:spcBef>
                <a:spcPts val="300"/>
              </a:spcBef>
              <a:buFontTx/>
              <a:buNone/>
              <a:defRPr sz="1800" b="0">
                <a:latin typeface="华文仿宋"/>
                <a:ea typeface="华文仿宋"/>
                <a:cs typeface="华文仿宋"/>
              </a:defRPr>
            </a:lvl5pPr>
          </a:lstStyle>
          <a:p>
            <a:pPr lvl="0"/>
            <a:r>
              <a:rPr lang="en-US" altLang="zh-CN" dirty="0" smtClean="0"/>
              <a:t>Click to edit Master text styles</a:t>
            </a:r>
          </a:p>
          <a:p>
            <a:pPr lvl="1"/>
            <a:r>
              <a:rPr lang="en-US" altLang="zh-CN" dirty="0" smtClean="0"/>
              <a:t>Second level</a:t>
            </a:r>
          </a:p>
          <a:p>
            <a:pPr lvl="2"/>
            <a:r>
              <a:rPr lang="en-US" altLang="zh-CN" dirty="0" smtClean="0"/>
              <a:t>Third level</a:t>
            </a:r>
          </a:p>
          <a:p>
            <a:pPr lvl="3"/>
            <a:r>
              <a:rPr lang="en-US" altLang="zh-CN" dirty="0" smtClean="0"/>
              <a:t>Fourth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251520" y="0"/>
            <a:ext cx="3600400" cy="641747"/>
          </a:xfr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kumimoji="1" lang="en-US" sz="3400" b="1" i="1" kern="12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r>
              <a:rPr lang="en-US" dirty="0" smtClean="0"/>
              <a:t>Click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/>
          </p:nvPr>
        </p:nvSpPr>
        <p:spPr>
          <a:xfrm>
            <a:off x="4067175" y="76870"/>
            <a:ext cx="4537075" cy="504056"/>
          </a:xfrm>
        </p:spPr>
        <p:txBody>
          <a:bodyPr/>
          <a:lstStyle>
            <a:lvl1pPr marL="0" indent="0">
              <a:buNone/>
              <a:defRPr sz="3000" b="0" i="0">
                <a:solidFill>
                  <a:srgbClr val="800000"/>
                </a:solidFill>
                <a:latin typeface="Cambria Math" charset="0"/>
                <a:ea typeface="Cambria Math" charset="0"/>
                <a:cs typeface="Cambria Math" charset="0"/>
              </a:defRPr>
            </a:lvl1pPr>
          </a:lstStyle>
          <a:p>
            <a:pPr lvl="0"/>
            <a:r>
              <a:rPr lang="en-US" dirty="0" smtClean="0"/>
              <a:t>Click to edit</a:t>
            </a:r>
            <a:endParaRPr lang="en-US" dirty="0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5FDB68-3049-5A48-BF43-18765D9347A5}" type="datetime1">
              <a:rPr lang="en-US" altLang="zh-CN" smtClean="0"/>
              <a:t>4/24/18</a:t>
            </a:fld>
            <a:endParaRPr lang="zh-CN" altLang="en-US" dirty="0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249" y="4852918"/>
            <a:ext cx="518969" cy="273844"/>
          </a:xfrm>
        </p:spPr>
        <p:txBody>
          <a:bodyPr/>
          <a:lstStyle>
            <a:lvl1pPr>
              <a:defRPr sz="1400" b="1" i="1">
                <a:latin typeface="Times New Roman" charset="0"/>
                <a:ea typeface="Times New Roman" charset="0"/>
                <a:cs typeface="Times New Roman" charset="0"/>
              </a:defRPr>
            </a:lvl1pPr>
          </a:lstStyle>
          <a:p>
            <a:fld id="{39028CFA-E443-3546-8633-6A4FC67B60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641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1161E-4814-A746-8DEB-C1C9E100B081}" type="datetime1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8CFA-E443-3546-8633-6A4FC67B6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812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E1682D-A0BC-2D43-B817-A8E05828B1F5}" type="datetime1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8CFA-E443-3546-8633-6A4FC67B6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53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E345F8-74FC-A149-825F-228F3D562453}" type="datetime1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8CFA-E443-3546-8633-6A4FC67B6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01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E9316-376D-5548-A3E8-47A4583BF6D7}" type="datetime1">
              <a:rPr lang="en-US" smtClean="0"/>
              <a:t>4/24/18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8CFA-E443-3546-8633-6A4FC67B6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41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59A818-BA9F-2242-95E8-4B99F34BF5E3}" type="datetime1">
              <a:rPr lang="en-US" smtClean="0"/>
              <a:t>4/24/18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8CFA-E443-3546-8633-6A4FC67B6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534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94B4BA-B93E-4943-AB31-4FF52652093A}" type="datetime1">
              <a:rPr lang="en-US" smtClean="0"/>
              <a:t>4/24/18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028CFA-E443-3546-8633-6A4FC67B60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404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1" r:id="rId3"/>
    <p:sldLayoutId id="2147483663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emf"/><Relationship Id="rId5" Type="http://schemas.openxmlformats.org/officeDocument/2006/relationships/image" Target="../media/image6.png"/><Relationship Id="rId6" Type="http://schemas.openxmlformats.org/officeDocument/2006/relationships/image" Target="../media/image7.emf"/><Relationship Id="rId7" Type="http://schemas.openxmlformats.org/officeDocument/2006/relationships/image" Target="../media/image8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png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7" Type="http://schemas.openxmlformats.org/officeDocument/2006/relationships/image" Target="../media/image19.emf"/><Relationship Id="rId8" Type="http://schemas.openxmlformats.org/officeDocument/2006/relationships/image" Target="../media/image20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 sz="quarter"/>
          </p:nvPr>
        </p:nvSpPr>
        <p:spPr>
          <a:xfrm>
            <a:off x="0" y="650571"/>
            <a:ext cx="9144000" cy="2412338"/>
          </a:xfrm>
        </p:spPr>
        <p:txBody>
          <a:bodyPr>
            <a:noAutofit/>
          </a:bodyPr>
          <a:lstStyle/>
          <a:p>
            <a:r>
              <a:rPr lang="en-US" sz="4800" b="1" dirty="0" smtClean="0">
                <a:solidFill>
                  <a:srgbClr val="0070C0"/>
                </a:solidFill>
                <a:latin typeface="Century Schoolbook" charset="0"/>
                <a:ea typeface="Century Schoolbook" charset="0"/>
                <a:cs typeface="Century Schoolbook" charset="0"/>
              </a:rPr>
              <a:t>CS217 lecturer: </a:t>
            </a:r>
            <a:br>
              <a:rPr lang="en-US" sz="4800" b="1" dirty="0" smtClean="0">
                <a:solidFill>
                  <a:srgbClr val="0070C0"/>
                </a:solidFill>
                <a:latin typeface="Century Schoolbook" charset="0"/>
                <a:ea typeface="Century Schoolbook" charset="0"/>
                <a:cs typeface="Century Schoolbook" charset="0"/>
              </a:rPr>
            </a:br>
            <a:r>
              <a:rPr lang="en-US" sz="4800" b="1" dirty="0" smtClean="0">
                <a:solidFill>
                  <a:srgbClr val="0070C0"/>
                </a:solidFill>
                <a:latin typeface="Century Schoolbook" charset="0"/>
                <a:ea typeface="Century Schoolbook" charset="0"/>
                <a:cs typeface="Century Schoolbook" charset="0"/>
              </a:rPr>
              <a:t>NDN coding tutorial</a:t>
            </a:r>
            <a:endParaRPr lang="en-US" sz="4800" dirty="0">
              <a:solidFill>
                <a:srgbClr val="0070C0"/>
              </a:solidFill>
              <a:latin typeface="Century Schoolbook" charset="0"/>
              <a:ea typeface="Century Schoolbook" charset="0"/>
              <a:cs typeface="Century Schoolbook" charset="0"/>
            </a:endParaRPr>
          </a:p>
        </p:txBody>
      </p:sp>
      <p:sp>
        <p:nvSpPr>
          <p:cNvPr id="3" name="Title 3"/>
          <p:cNvSpPr txBox="1">
            <a:spLocks/>
          </p:cNvSpPr>
          <p:nvPr/>
        </p:nvSpPr>
        <p:spPr>
          <a:xfrm>
            <a:off x="713183" y="3062909"/>
            <a:ext cx="8132643" cy="1590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rgbClr val="17375E"/>
                </a:solidFill>
                <a:latin typeface="Cooper Black" charset="0"/>
                <a:ea typeface="Cooper Black" charset="0"/>
                <a:cs typeface="Cooper Black" charset="0"/>
              </a:defRPr>
            </a:lvl1pPr>
          </a:lstStyle>
          <a:p>
            <a:endParaRPr lang="en-US" sz="3200" b="1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/>
          </p:nvPr>
        </p:nvSpPr>
        <p:spPr>
          <a:xfrm>
            <a:off x="0" y="3179617"/>
            <a:ext cx="9144000" cy="1539053"/>
          </a:xfrm>
        </p:spPr>
        <p:txBody>
          <a:bodyPr/>
          <a:lstStyle/>
          <a:p>
            <a:endParaRPr lang="en-US" b="1" i="0" dirty="0" smtClean="0">
              <a:effectLst/>
              <a:latin typeface="Helvetica-Bold" charset="0"/>
            </a:endParaRPr>
          </a:p>
          <a:p>
            <a:r>
              <a:rPr lang="en-US" altLang="zh-CN" b="0" i="0" dirty="0" err="1" smtClean="0">
                <a:effectLst/>
                <a:latin typeface="Helvetica-Bold" charset="0"/>
              </a:rPr>
              <a:t>Yanbiao</a:t>
            </a:r>
            <a:r>
              <a:rPr lang="en-US" altLang="zh-CN" b="0" i="0" dirty="0" smtClean="0">
                <a:effectLst/>
                <a:latin typeface="Helvetica-Bold" charset="0"/>
              </a:rPr>
              <a:t> Li, </a:t>
            </a:r>
            <a:r>
              <a:rPr lang="en-US" altLang="zh-CN" b="0" i="0" dirty="0" err="1" smtClean="0">
                <a:effectLst/>
                <a:latin typeface="Helvetica-Bold" charset="0"/>
              </a:rPr>
              <a:t>Haitao</a:t>
            </a:r>
            <a:r>
              <a:rPr lang="en-US" altLang="zh-CN" b="0" i="0" dirty="0" smtClean="0">
                <a:effectLst/>
                <a:latin typeface="Helvetica-Bold" charset="0"/>
              </a:rPr>
              <a:t> </a:t>
            </a:r>
            <a:r>
              <a:rPr lang="en-US" altLang="zh-CN" b="0" i="0" dirty="0" smtClean="0">
                <a:effectLst/>
                <a:latin typeface="Helvetica-Bold" charset="0"/>
              </a:rPr>
              <a:t>Zhang</a:t>
            </a:r>
            <a:endParaRPr lang="en-US" altLang="zh-CN" b="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b="0" i="0" dirty="0" smtClean="0">
                <a:effectLst/>
                <a:latin typeface="Helvetica Neue" charset="0"/>
                <a:ea typeface="Helvetica Neue" charset="0"/>
                <a:cs typeface="Helvetica Neue" charset="0"/>
              </a:rPr>
              <a:t>April 19, 2018 </a:t>
            </a:r>
            <a:endParaRPr lang="en-US" b="0" i="0" dirty="0" smtClean="0">
              <a:effectLst/>
              <a:latin typeface="Helvetica-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3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consumer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Code &amp; expected result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8CFA-E443-3546-8633-6A4FC67B606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62" y="652138"/>
            <a:ext cx="5790045" cy="38566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250" y="4367540"/>
            <a:ext cx="3670300" cy="62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3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consumer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Route configuration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8CFA-E443-3546-8633-6A4FC67B606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147610" y="613061"/>
            <a:ext cx="8649072" cy="1485903"/>
          </a:xfrm>
        </p:spPr>
        <p:txBody>
          <a:bodyPr>
            <a:normAutofit/>
          </a:bodyPr>
          <a:lstStyle/>
          <a:p>
            <a:r>
              <a:rPr lang="en-US" sz="2400" b="0" dirty="0" smtClean="0"/>
              <a:t>Requirements</a:t>
            </a:r>
          </a:p>
          <a:p>
            <a:pPr lvl="1"/>
            <a:r>
              <a:rPr lang="en-US" sz="1800" b="0" dirty="0" smtClean="0"/>
              <a:t>Use </a:t>
            </a:r>
            <a:r>
              <a:rPr lang="en-US" sz="1800" b="0" dirty="0" err="1" smtClean="0"/>
              <a:t>nfdc</a:t>
            </a:r>
            <a:r>
              <a:rPr lang="en-US" sz="1800" b="0" dirty="0" smtClean="0"/>
              <a:t> to create an UDP face toward </a:t>
            </a:r>
            <a:r>
              <a:rPr lang="en-US" sz="1800" dirty="0" smtClean="0"/>
              <a:t>192.168.0.100</a:t>
            </a:r>
            <a:endParaRPr lang="en-US" sz="1800" b="0" dirty="0" smtClean="0"/>
          </a:p>
          <a:p>
            <a:pPr lvl="1"/>
            <a:r>
              <a:rPr lang="en-US" sz="1800" b="0" dirty="0" smtClean="0"/>
              <a:t>Use </a:t>
            </a:r>
            <a:r>
              <a:rPr lang="en-US" sz="1800" b="0" dirty="0" err="1" smtClean="0"/>
              <a:t>nfdc</a:t>
            </a:r>
            <a:r>
              <a:rPr lang="en-US" sz="1800" b="0" dirty="0" smtClean="0"/>
              <a:t> to add a route on the face just created with prefix </a:t>
            </a:r>
            <a:r>
              <a:rPr lang="en-US" sz="1800" dirty="0" smtClean="0"/>
              <a:t>/cs217/100</a:t>
            </a:r>
            <a:endParaRPr lang="en-US" sz="1800" b="0" dirty="0" smtClean="0"/>
          </a:p>
          <a:p>
            <a:pPr lvl="1"/>
            <a:r>
              <a:rPr lang="en-US" sz="1800" b="0" dirty="0" smtClean="0"/>
              <a:t>Test the effect of Interest setting: </a:t>
            </a:r>
            <a:r>
              <a:rPr lang="en-US" sz="18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MustBeFresh</a:t>
            </a:r>
            <a:endParaRPr lang="en-US" sz="18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3" y="2422047"/>
            <a:ext cx="4196877" cy="2520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679" y="2377176"/>
            <a:ext cx="422831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014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1519" y="0"/>
            <a:ext cx="8649073" cy="641747"/>
          </a:xfrm>
        </p:spPr>
        <p:txBody>
          <a:bodyPr>
            <a:normAutofit/>
          </a:bodyPr>
          <a:lstStyle/>
          <a:p>
            <a:r>
              <a:rPr lang="en-US" dirty="0" smtClean="0"/>
              <a:t>Consumer with retransmission on </a:t>
            </a:r>
            <a:r>
              <a:rPr lang="en-US" dirty="0" err="1" smtClean="0"/>
              <a:t>TimeOut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8CFA-E443-3546-8633-6A4FC67B606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147610" y="613061"/>
            <a:ext cx="8649072" cy="4281055"/>
          </a:xfrm>
        </p:spPr>
        <p:txBody>
          <a:bodyPr>
            <a:normAutofit/>
          </a:bodyPr>
          <a:lstStyle/>
          <a:p>
            <a:r>
              <a:rPr lang="en-US" sz="2400" b="0" dirty="0" smtClean="0"/>
              <a:t>Requirements</a:t>
            </a:r>
          </a:p>
          <a:p>
            <a:pPr lvl="1"/>
            <a:r>
              <a:rPr lang="en-US" sz="2000" b="0" dirty="0"/>
              <a:t>E</a:t>
            </a:r>
            <a:r>
              <a:rPr lang="en-US" sz="2000" b="0" dirty="0" smtClean="0"/>
              <a:t>xpress Interest with name: </a:t>
            </a:r>
            <a:r>
              <a:rPr lang="en-US" sz="2000" dirty="0" smtClean="0"/>
              <a:t>/cs217/100/test-data/[</a:t>
            </a:r>
            <a:r>
              <a:rPr lang="en-US" sz="2000" b="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last block of your </a:t>
            </a:r>
            <a:r>
              <a:rPr lang="en-US" sz="2000" b="0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ip</a:t>
            </a:r>
            <a:r>
              <a:rPr lang="en-US" sz="2000" dirty="0" smtClean="0"/>
              <a:t>]</a:t>
            </a:r>
          </a:p>
          <a:p>
            <a:pPr lvl="1"/>
            <a:r>
              <a:rPr lang="en-US" sz="2000" b="0" dirty="0" smtClean="0"/>
              <a:t>Retransmit the Interest with the same name on </a:t>
            </a:r>
            <a:r>
              <a:rPr lang="en-US" sz="2000" b="0" dirty="0" err="1" smtClean="0"/>
              <a:t>TimeOut</a:t>
            </a:r>
            <a:endParaRPr lang="en-US" sz="2000" b="0" dirty="0" smtClean="0"/>
          </a:p>
          <a:p>
            <a:r>
              <a:rPr lang="en-US" sz="2400" b="0" dirty="0" smtClean="0"/>
              <a:t>Hints</a:t>
            </a:r>
          </a:p>
          <a:p>
            <a:pPr lvl="1"/>
            <a:r>
              <a:rPr lang="en-US" sz="2000" b="0" dirty="0" smtClean="0"/>
              <a:t>In case you want to use the function </a:t>
            </a:r>
            <a:r>
              <a:rPr lang="en-US" sz="2000" i="1" dirty="0" err="1" smtClean="0"/>
              <a:t>onTimeOut</a:t>
            </a:r>
            <a:r>
              <a:rPr lang="en-US" sz="2000" b="0" dirty="0" smtClean="0"/>
              <a:t> inside itself</a:t>
            </a:r>
          </a:p>
          <a:p>
            <a:pPr lvl="1"/>
            <a:endParaRPr lang="en-US" sz="2000" b="0" dirty="0"/>
          </a:p>
          <a:p>
            <a:pPr lvl="1"/>
            <a:endParaRPr lang="en-US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23" y="2520372"/>
            <a:ext cx="6108700" cy="355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0" y="3077798"/>
            <a:ext cx="5365035" cy="8224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3961" y="2520372"/>
            <a:ext cx="5060373" cy="2561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849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986" y="2653705"/>
            <a:ext cx="7727914" cy="112858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producer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8CFA-E443-3546-8633-6A4FC67B606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147610" y="613061"/>
            <a:ext cx="8649072" cy="4281055"/>
          </a:xfrm>
        </p:spPr>
        <p:txBody>
          <a:bodyPr>
            <a:normAutofit/>
          </a:bodyPr>
          <a:lstStyle/>
          <a:p>
            <a:r>
              <a:rPr lang="en-US" sz="2400" b="0" dirty="0" smtClean="0"/>
              <a:t>Requirements</a:t>
            </a:r>
          </a:p>
          <a:p>
            <a:pPr lvl="1"/>
            <a:r>
              <a:rPr lang="en-US" sz="1800" b="0" dirty="0" smtClean="0"/>
              <a:t>Set interest filter: </a:t>
            </a:r>
            <a:r>
              <a:rPr lang="en-US" sz="1800" dirty="0" smtClean="0"/>
              <a:t>/cs217/[</a:t>
            </a:r>
            <a:r>
              <a:rPr lang="en-US" sz="1800" b="0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the last block of your </a:t>
            </a:r>
            <a:r>
              <a:rPr lang="en-US" sz="1800" b="0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ip</a:t>
            </a:r>
            <a:r>
              <a:rPr lang="en-US" sz="1800" dirty="0" smtClean="0"/>
              <a:t>]/test-data</a:t>
            </a:r>
          </a:p>
          <a:p>
            <a:pPr lvl="1"/>
            <a:r>
              <a:rPr lang="en-US" sz="1800" b="0" dirty="0" smtClean="0"/>
              <a:t>Run </a:t>
            </a:r>
            <a:r>
              <a:rPr lang="en-US" sz="1800" b="0" dirty="0" err="1" smtClean="0"/>
              <a:t>nfdc</a:t>
            </a:r>
            <a:r>
              <a:rPr lang="en-US" sz="1800" b="0" dirty="0" smtClean="0"/>
              <a:t> fib list to check whether the prefix is successfully registered</a:t>
            </a:r>
          </a:p>
          <a:p>
            <a:pPr lvl="1"/>
            <a:r>
              <a:rPr lang="en-US" sz="1800" b="0" dirty="0"/>
              <a:t>M</a:t>
            </a:r>
            <a:r>
              <a:rPr lang="en-US" sz="1800" b="0" dirty="0" smtClean="0"/>
              <a:t>ake Data and sign it with your identity: </a:t>
            </a:r>
            <a:r>
              <a:rPr lang="en-US" sz="1800" dirty="0"/>
              <a:t>/cs217/[</a:t>
            </a:r>
            <a:r>
              <a:rPr lang="en-US" sz="1800" b="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last block of your </a:t>
            </a:r>
            <a:r>
              <a:rPr lang="en-US" sz="1800" b="0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ip</a:t>
            </a:r>
            <a:r>
              <a:rPr lang="en-US" sz="1800" dirty="0" smtClean="0"/>
              <a:t>]</a:t>
            </a:r>
            <a:endParaRPr lang="en-US" sz="1800" b="0" dirty="0" smtClean="0"/>
          </a:p>
          <a:p>
            <a:r>
              <a:rPr lang="en-US" sz="2400" b="0" dirty="0" smtClean="0"/>
              <a:t>Hints</a:t>
            </a:r>
          </a:p>
          <a:p>
            <a:pPr lvl="1"/>
            <a:r>
              <a:rPr lang="en-US" sz="1800" b="0" dirty="0" smtClean="0"/>
              <a:t>Set interest filter: </a:t>
            </a:r>
            <a:r>
              <a:rPr lang="en-US" sz="18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ndn</a:t>
            </a:r>
            <a:r>
              <a:rPr lang="en-US" sz="18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-cxx/</a:t>
            </a:r>
            <a:r>
              <a:rPr lang="en-US" sz="18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src</a:t>
            </a:r>
            <a:r>
              <a:rPr lang="en-US" sz="18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8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face.hpp</a:t>
            </a:r>
            <a:r>
              <a:rPr lang="en-US" sz="1800" b="0" dirty="0" smtClean="0"/>
              <a:t> </a:t>
            </a:r>
          </a:p>
          <a:p>
            <a:pPr lvl="1"/>
            <a:endParaRPr lang="en-US" sz="1800" b="0" dirty="0"/>
          </a:p>
          <a:p>
            <a:pPr lvl="1"/>
            <a:endParaRPr lang="en-US" sz="1800" b="0" dirty="0" smtClean="0"/>
          </a:p>
          <a:p>
            <a:pPr lvl="1"/>
            <a:endParaRPr lang="en-US" sz="1800" b="0" dirty="0" smtClean="0"/>
          </a:p>
          <a:p>
            <a:pPr lvl="1"/>
            <a:r>
              <a:rPr lang="en-US" sz="1800" b="0" dirty="0" smtClean="0"/>
              <a:t>Make Data: </a:t>
            </a:r>
            <a:r>
              <a:rPr lang="en-US" sz="18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ndn</a:t>
            </a:r>
            <a:r>
              <a:rPr lang="en-US" sz="18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-cxx/</a:t>
            </a:r>
            <a:r>
              <a:rPr lang="en-US" sz="18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src</a:t>
            </a:r>
            <a:r>
              <a:rPr lang="en-US" sz="18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8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data.hpp</a:t>
            </a:r>
            <a:endParaRPr lang="en-US" sz="18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sz="1800" b="0" dirty="0" smtClean="0"/>
              <a:t>Sign Data</a:t>
            </a:r>
            <a:r>
              <a:rPr lang="en-US" sz="1800" b="0" dirty="0"/>
              <a:t>: </a:t>
            </a:r>
            <a:r>
              <a:rPr lang="en-US" sz="18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ndn</a:t>
            </a:r>
            <a:r>
              <a:rPr lang="en-US" sz="18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-cxx/</a:t>
            </a:r>
            <a:r>
              <a:rPr lang="en-US" sz="18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src</a:t>
            </a:r>
            <a:r>
              <a:rPr lang="en-US" sz="18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/security/v2/</a:t>
            </a:r>
            <a:r>
              <a:rPr lang="en-US" sz="18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data.hpp</a:t>
            </a:r>
            <a:r>
              <a:rPr lang="en-US" sz="1800" b="0" dirty="0" smtClean="0"/>
              <a:t> </a:t>
            </a:r>
            <a:endParaRPr lang="en-US" sz="1800" b="0" dirty="0"/>
          </a:p>
          <a:p>
            <a:pPr lvl="1"/>
            <a:endParaRPr lang="en-US" sz="1800" b="0" dirty="0" smtClean="0"/>
          </a:p>
          <a:p>
            <a:pPr lvl="1"/>
            <a:r>
              <a:rPr lang="en-US" sz="1800" b="0" dirty="0" smtClean="0"/>
              <a:t>Create identity: </a:t>
            </a:r>
            <a:r>
              <a:rPr lang="en-US" sz="18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ndn</a:t>
            </a:r>
            <a:r>
              <a:rPr lang="en-US" sz="18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-cxx/</a:t>
            </a:r>
            <a:r>
              <a:rPr lang="en-US" sz="18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src</a:t>
            </a:r>
            <a:r>
              <a:rPr lang="en-US" sz="18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/security/v2/</a:t>
            </a:r>
            <a:r>
              <a:rPr lang="en-US" sz="1800" b="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data.hpp</a:t>
            </a:r>
            <a:endParaRPr lang="en-US" sz="1800" b="0" dirty="0" smtClean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4604" y="3645047"/>
            <a:ext cx="3251200" cy="330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266" y="4202726"/>
            <a:ext cx="6400800" cy="279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66" y="4809262"/>
            <a:ext cx="82423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085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WordArt 2"/>
          <p:cNvSpPr>
            <a:spLocks noChangeArrowheads="1" noChangeShapeType="1"/>
          </p:cNvSpPr>
          <p:nvPr/>
        </p:nvSpPr>
        <p:spPr bwMode="auto">
          <a:xfrm>
            <a:off x="2009830" y="2614976"/>
            <a:ext cx="4876800" cy="7620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nl-NL" sz="3600" b="1" kern="1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5DAE5D"/>
                </a:solidFill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ea typeface="Arial"/>
                <a:cs typeface="Arial"/>
              </a:rPr>
              <a:t>Thank</a:t>
            </a:r>
            <a:r>
              <a:rPr lang="nl-NL" sz="3600" b="1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5DAE5D"/>
                </a:solidFill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ea typeface="Arial"/>
                <a:cs typeface="Arial"/>
              </a:rPr>
              <a:t> </a:t>
            </a:r>
            <a:r>
              <a:rPr lang="nl-NL" sz="3600" b="1" kern="10" dirty="0" err="1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5DAE5D"/>
                </a:solidFill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ea typeface="Arial"/>
                <a:cs typeface="Arial"/>
              </a:rPr>
              <a:t>You</a:t>
            </a:r>
            <a:r>
              <a:rPr lang="nl-NL" sz="3600" b="1" kern="10" dirty="0">
                <a:ln w="19050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5DAE5D"/>
                </a:solidFill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  <a:latin typeface="Arial"/>
                <a:ea typeface="Arial"/>
                <a:cs typeface="Arial"/>
              </a:rPr>
              <a:t> !</a:t>
            </a:r>
            <a:endParaRPr lang="en-US" sz="3600" b="1" kern="10" dirty="0">
              <a:ln w="19050">
                <a:solidFill>
                  <a:srgbClr val="FFFFFF"/>
                </a:solidFill>
                <a:round/>
                <a:headEnd/>
                <a:tailEnd/>
              </a:ln>
              <a:solidFill>
                <a:srgbClr val="5DAE5D"/>
              </a:solidFill>
              <a:effectLst>
                <a:outerShdw dist="53882" dir="2700000" algn="ctr" rotWithShape="0">
                  <a:schemeClr val="tx1">
                    <a:alpha val="50000"/>
                  </a:schemeClr>
                </a:outerShdw>
              </a:effectLst>
              <a:latin typeface="Arial"/>
              <a:ea typeface="Arial"/>
              <a:cs typeface="Arial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8CFA-E443-3546-8633-6A4FC67B6068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8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771550"/>
            <a:ext cx="8649072" cy="4355212"/>
          </a:xfrm>
        </p:spPr>
        <p:txBody>
          <a:bodyPr>
            <a:normAutofit/>
          </a:bodyPr>
          <a:lstStyle/>
          <a:p>
            <a:r>
              <a:rPr lang="en-US" b="0" dirty="0" smtClean="0"/>
              <a:t>Warm up</a:t>
            </a:r>
          </a:p>
          <a:p>
            <a:pPr lvl="1"/>
            <a:r>
              <a:rPr lang="en-US" b="0" dirty="0" smtClean="0"/>
              <a:t>NDN packets and communication model</a:t>
            </a:r>
          </a:p>
          <a:p>
            <a:pPr lvl="1"/>
            <a:r>
              <a:rPr lang="en-US" b="0" dirty="0" smtClean="0"/>
              <a:t>What do we need to play with NDN?</a:t>
            </a:r>
          </a:p>
          <a:p>
            <a:pPr lvl="1"/>
            <a:r>
              <a:rPr lang="en-US" b="0" dirty="0" smtClean="0"/>
              <a:t>Analysis of sample code</a:t>
            </a:r>
          </a:p>
          <a:p>
            <a:endParaRPr lang="en-US" b="0" dirty="0" smtClean="0"/>
          </a:p>
          <a:p>
            <a:r>
              <a:rPr lang="en-US" b="0" dirty="0" smtClean="0"/>
              <a:t>Step-by-step coding</a:t>
            </a:r>
          </a:p>
          <a:p>
            <a:pPr lvl="1"/>
            <a:r>
              <a:rPr lang="en-US" b="0" dirty="0" smtClean="0"/>
              <a:t>Prerequisites </a:t>
            </a:r>
            <a:endParaRPr lang="en-US" b="0" dirty="0"/>
          </a:p>
          <a:p>
            <a:pPr lvl="1"/>
            <a:r>
              <a:rPr lang="en-US" b="0" dirty="0" smtClean="0"/>
              <a:t>A simple consumer</a:t>
            </a:r>
          </a:p>
          <a:p>
            <a:pPr lvl="1"/>
            <a:r>
              <a:rPr lang="en-US" b="0" dirty="0" smtClean="0"/>
              <a:t>A consumer with timeout retransmission</a:t>
            </a:r>
          </a:p>
          <a:p>
            <a:pPr lvl="1"/>
            <a:r>
              <a:rPr lang="en-US" b="0" dirty="0" smtClean="0"/>
              <a:t>A simple producer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8CFA-E443-3546-8633-6A4FC67B606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199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1519" y="0"/>
            <a:ext cx="8466453" cy="641747"/>
          </a:xfrm>
        </p:spPr>
        <p:txBody>
          <a:bodyPr/>
          <a:lstStyle/>
          <a:p>
            <a:r>
              <a:rPr lang="en-US" dirty="0" smtClean="0"/>
              <a:t>NDN packets and communication model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8CFA-E443-3546-8633-6A4FC67B606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74" y="725632"/>
            <a:ext cx="1265554" cy="18831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468" y="725632"/>
            <a:ext cx="3777431" cy="18831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4" y="3045198"/>
            <a:ext cx="1866297" cy="20359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2565" y="2942363"/>
            <a:ext cx="3142528" cy="2138795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0" y="2805545"/>
            <a:ext cx="5375899" cy="1039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5499891" y="699765"/>
            <a:ext cx="38464" cy="438139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2261" y="756048"/>
            <a:ext cx="2934649" cy="432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7326" y="689374"/>
            <a:ext cx="314404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44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771549"/>
            <a:ext cx="8649072" cy="4355213"/>
          </a:xfrm>
        </p:spPr>
        <p:txBody>
          <a:bodyPr>
            <a:normAutofit lnSpcReduction="10000"/>
          </a:bodyPr>
          <a:lstStyle/>
          <a:p>
            <a:r>
              <a:rPr lang="en-US" b="0" dirty="0" smtClean="0"/>
              <a:t>Code applications based on </a:t>
            </a:r>
            <a:r>
              <a:rPr lang="en-US" b="0" dirty="0" err="1" smtClean="0"/>
              <a:t>ndn</a:t>
            </a:r>
            <a:r>
              <a:rPr lang="en-US" b="0" dirty="0" smtClean="0"/>
              <a:t>-cxx library</a:t>
            </a:r>
          </a:p>
          <a:p>
            <a:pPr lvl="1"/>
            <a:r>
              <a:rPr lang="en-US" b="0" dirty="0" err="1"/>
              <a:t>n</a:t>
            </a:r>
            <a:r>
              <a:rPr lang="en-US" b="0" dirty="0" err="1" smtClean="0"/>
              <a:t>dn</a:t>
            </a:r>
            <a:r>
              <a:rPr lang="en-US" b="0" dirty="0" smtClean="0"/>
              <a:t>-cxx library provides the interfaces to use NDN</a:t>
            </a:r>
          </a:p>
          <a:p>
            <a:pPr lvl="2"/>
            <a:r>
              <a:rPr lang="en-US" sz="2000" dirty="0"/>
              <a:t>e</a:t>
            </a:r>
            <a:r>
              <a:rPr lang="en-US" sz="2000" dirty="0" smtClean="0"/>
              <a:t>.g., </a:t>
            </a:r>
            <a:r>
              <a:rPr lang="en-US" sz="2000" b="0" dirty="0" smtClean="0"/>
              <a:t>register prefixes, make and transmit NDN packets, etc.</a:t>
            </a:r>
          </a:p>
          <a:p>
            <a:pPr lvl="1"/>
            <a:r>
              <a:rPr lang="en-US" b="0" dirty="0" smtClean="0"/>
              <a:t>compile the code and link with </a:t>
            </a:r>
            <a:r>
              <a:rPr lang="en-US" b="0" dirty="0" err="1" smtClean="0"/>
              <a:t>linndn</a:t>
            </a:r>
            <a:r>
              <a:rPr lang="en-US" b="0" dirty="0" smtClean="0"/>
              <a:t>-cxx</a:t>
            </a:r>
          </a:p>
          <a:p>
            <a:pPr lvl="2"/>
            <a:r>
              <a:rPr lang="en-US" sz="2000" dirty="0" smtClean="0"/>
              <a:t>CFLAGS: </a:t>
            </a:r>
            <a:r>
              <a:rPr lang="en-US" sz="2000" b="1" dirty="0" smtClean="0"/>
              <a:t>`</a:t>
            </a:r>
            <a:r>
              <a:rPr lang="en-US" sz="2000" b="1" dirty="0" err="1" smtClean="0"/>
              <a:t>pkg-config</a:t>
            </a:r>
            <a:r>
              <a:rPr lang="en-US" sz="2000" b="1" dirty="0" smtClean="0"/>
              <a:t> --</a:t>
            </a:r>
            <a:r>
              <a:rPr lang="en-US" sz="2000" b="1" dirty="0" err="1" smtClean="0"/>
              <a:t>cflags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libndn</a:t>
            </a:r>
            <a:r>
              <a:rPr lang="en-US" sz="2000" b="1" dirty="0" smtClean="0"/>
              <a:t>-cxx`</a:t>
            </a:r>
          </a:p>
          <a:p>
            <a:pPr lvl="2"/>
            <a:r>
              <a:rPr lang="en-US" sz="2000" dirty="0" smtClean="0"/>
              <a:t>LIBS: </a:t>
            </a:r>
            <a:r>
              <a:rPr lang="en-US" sz="2000" b="1" dirty="0" smtClean="0"/>
              <a:t>`</a:t>
            </a:r>
            <a:r>
              <a:rPr lang="en-US" sz="2000" b="1" dirty="0" err="1" smtClean="0"/>
              <a:t>pkg-config</a:t>
            </a:r>
            <a:r>
              <a:rPr lang="en-US" sz="2000" b="1" dirty="0" smtClean="0"/>
              <a:t> --libs </a:t>
            </a:r>
            <a:r>
              <a:rPr lang="en-US" sz="2000" b="1" dirty="0" err="1" smtClean="0"/>
              <a:t>libndn</a:t>
            </a:r>
            <a:r>
              <a:rPr lang="en-US" sz="2000" b="1" dirty="0" smtClean="0"/>
              <a:t>-cxx`</a:t>
            </a:r>
          </a:p>
          <a:p>
            <a:endParaRPr lang="en-US" b="0" dirty="0" smtClean="0"/>
          </a:p>
          <a:p>
            <a:r>
              <a:rPr lang="en-US" b="0" dirty="0" smtClean="0"/>
              <a:t>Run applications with NFD running</a:t>
            </a:r>
          </a:p>
          <a:p>
            <a:pPr lvl="1"/>
            <a:r>
              <a:rPr lang="en-US" b="0" dirty="0" smtClean="0"/>
              <a:t>NFD: the forwarding daemon that moves NDN packets from their incoming faces to outgoing faces determined by forwarding tables.</a:t>
            </a:r>
            <a:endParaRPr lang="en-US" b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 with NDN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8CFA-E443-3546-8633-6A4FC67B6068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86808"/>
            <a:ext cx="9144000" cy="32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272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45" y="718617"/>
            <a:ext cx="6341399" cy="439948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1520" y="0"/>
            <a:ext cx="5692080" cy="641747"/>
          </a:xfrm>
        </p:spPr>
        <p:txBody>
          <a:bodyPr/>
          <a:lstStyle/>
          <a:p>
            <a:r>
              <a:rPr lang="en-US" dirty="0" smtClean="0"/>
              <a:t>Analysis of sample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86401" y="76870"/>
            <a:ext cx="3117850" cy="50405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Consumer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8CFA-E443-3546-8633-6A4FC67B606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72302" y="1736157"/>
            <a:ext cx="1433948" cy="228601"/>
          </a:xfrm>
          <a:prstGeom prst="rect">
            <a:avLst/>
          </a:prstGeom>
          <a:noFill/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2746" y="1873848"/>
            <a:ext cx="4199253" cy="443325"/>
          </a:xfrm>
          <a:prstGeom prst="rect">
            <a:avLst/>
          </a:prstGeom>
          <a:noFill/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2354" y="4156385"/>
            <a:ext cx="4916228" cy="280533"/>
          </a:xfrm>
          <a:prstGeom prst="rect">
            <a:avLst/>
          </a:prstGeom>
          <a:noFill/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3200400" y="715312"/>
            <a:ext cx="5922818" cy="3371731"/>
            <a:chOff x="3200400" y="715312"/>
            <a:chExt cx="5922818" cy="3371731"/>
          </a:xfrm>
        </p:grpSpPr>
        <p:sp>
          <p:nvSpPr>
            <p:cNvPr id="16" name="Rounded Rectangular Callout 15"/>
            <p:cNvSpPr/>
            <p:nvPr/>
          </p:nvSpPr>
          <p:spPr>
            <a:xfrm>
              <a:off x="3200400" y="715312"/>
              <a:ext cx="5922818" cy="3371731"/>
            </a:xfrm>
            <a:prstGeom prst="wedgeRoundRectCallout">
              <a:avLst>
                <a:gd name="adj1" fmla="val -68400"/>
                <a:gd name="adj2" fmla="val 55115"/>
                <a:gd name="adj3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6199" y="921246"/>
              <a:ext cx="5337534" cy="2926906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410844" y="4350349"/>
            <a:ext cx="2093365" cy="280533"/>
          </a:xfrm>
          <a:prstGeom prst="rect">
            <a:avLst/>
          </a:prstGeom>
          <a:noFill/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162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3" grpId="0" animBg="1"/>
      <p:bldP spid="13" grpId="1" animBg="1"/>
      <p:bldP spid="14" grpId="0" animBg="1"/>
      <p:bldP spid="14" grpId="1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2" y="657796"/>
            <a:ext cx="5762618" cy="450175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1520" y="0"/>
            <a:ext cx="5692080" cy="641747"/>
          </a:xfrm>
        </p:spPr>
        <p:txBody>
          <a:bodyPr/>
          <a:lstStyle/>
          <a:p>
            <a:r>
              <a:rPr lang="en-US" dirty="0" smtClean="0"/>
              <a:t>Analysis of sample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86401" y="76870"/>
            <a:ext cx="3117850" cy="50405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Producer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8CFA-E443-3546-8633-6A4FC67B606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0347" y="1642638"/>
            <a:ext cx="1433948" cy="228601"/>
          </a:xfrm>
          <a:prstGeom prst="rect">
            <a:avLst/>
          </a:prstGeom>
          <a:noFill/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57574" y="1783962"/>
            <a:ext cx="2610318" cy="443325"/>
          </a:xfrm>
          <a:prstGeom prst="rect">
            <a:avLst/>
          </a:prstGeom>
          <a:noFill/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20347" y="4306088"/>
            <a:ext cx="4258135" cy="280533"/>
          </a:xfrm>
          <a:prstGeom prst="rect">
            <a:avLst/>
          </a:prstGeom>
          <a:noFill/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85282" y="4485478"/>
            <a:ext cx="2093365" cy="280533"/>
          </a:xfrm>
          <a:prstGeom prst="rect">
            <a:avLst/>
          </a:prstGeom>
          <a:noFill/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85282" y="2243336"/>
            <a:ext cx="2610318" cy="229870"/>
          </a:xfrm>
          <a:prstGeom prst="rect">
            <a:avLst/>
          </a:prstGeom>
          <a:noFill/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3200400" y="403581"/>
            <a:ext cx="5922818" cy="3842903"/>
            <a:chOff x="3200400" y="642574"/>
            <a:chExt cx="5922818" cy="3842903"/>
          </a:xfrm>
        </p:grpSpPr>
        <p:sp>
          <p:nvSpPr>
            <p:cNvPr id="16" name="Rounded Rectangular Callout 15"/>
            <p:cNvSpPr/>
            <p:nvPr/>
          </p:nvSpPr>
          <p:spPr>
            <a:xfrm>
              <a:off x="3200400" y="642574"/>
              <a:ext cx="5922818" cy="3842903"/>
            </a:xfrm>
            <a:prstGeom prst="wedgeRoundRectCallout">
              <a:avLst>
                <a:gd name="adj1" fmla="val -78400"/>
                <a:gd name="adj2" fmla="val 54574"/>
                <a:gd name="adj3" fmla="val 16667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11685" y="788049"/>
              <a:ext cx="5356564" cy="3513906"/>
            </a:xfrm>
            <a:prstGeom prst="rect">
              <a:avLst/>
            </a:prstGeom>
          </p:spPr>
        </p:pic>
      </p:grpSp>
      <p:sp>
        <p:nvSpPr>
          <p:cNvPr id="20" name="Rectangle 19"/>
          <p:cNvSpPr/>
          <p:nvPr/>
        </p:nvSpPr>
        <p:spPr>
          <a:xfrm>
            <a:off x="303475" y="2856081"/>
            <a:ext cx="1795489" cy="375492"/>
          </a:xfrm>
          <a:prstGeom prst="rect">
            <a:avLst/>
          </a:prstGeom>
          <a:noFill/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20569" y="3311888"/>
            <a:ext cx="1501750" cy="235833"/>
          </a:xfrm>
          <a:prstGeom prst="rect">
            <a:avLst/>
          </a:prstGeom>
          <a:noFill/>
          <a:ln w="25400"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93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3" grpId="0" animBg="1"/>
      <p:bldP spid="13" grpId="1" animBg="1"/>
      <p:bldP spid="14" grpId="0" animBg="1"/>
      <p:bldP spid="14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ular Callout 10"/>
          <p:cNvSpPr/>
          <p:nvPr/>
        </p:nvSpPr>
        <p:spPr>
          <a:xfrm>
            <a:off x="20781" y="641747"/>
            <a:ext cx="5486401" cy="1904026"/>
          </a:xfrm>
          <a:prstGeom prst="wedgeRectCallout">
            <a:avLst>
              <a:gd name="adj1" fmla="val 77462"/>
              <a:gd name="adj2" fmla="val 7927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51520" y="0"/>
            <a:ext cx="5692080" cy="641747"/>
          </a:xfrm>
        </p:spPr>
        <p:txBody>
          <a:bodyPr/>
          <a:lstStyle/>
          <a:p>
            <a:r>
              <a:rPr lang="en-US" dirty="0" smtClean="0"/>
              <a:t>Analysis of sample code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5486401" y="76870"/>
            <a:ext cx="3117850" cy="504056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8CFA-E443-3546-8633-6A4FC67B606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5" y="734291"/>
            <a:ext cx="5365325" cy="170757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393" y="806762"/>
            <a:ext cx="3114607" cy="4320000"/>
          </a:xfrm>
          <a:prstGeom prst="rect">
            <a:avLst/>
          </a:prstGeom>
        </p:spPr>
      </p:pic>
      <p:sp>
        <p:nvSpPr>
          <p:cNvPr id="22" name="Rectangular Callout 21"/>
          <p:cNvSpPr/>
          <p:nvPr/>
        </p:nvSpPr>
        <p:spPr>
          <a:xfrm>
            <a:off x="41564" y="2836718"/>
            <a:ext cx="5486401" cy="2290044"/>
          </a:xfrm>
          <a:prstGeom prst="wedgeRectCallout">
            <a:avLst>
              <a:gd name="adj1" fmla="val 77651"/>
              <a:gd name="adj2" fmla="val -3074"/>
            </a:avLst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423" y="2948892"/>
            <a:ext cx="5316682" cy="211802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23" y="2177657"/>
            <a:ext cx="254000" cy="2413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123" y="718222"/>
            <a:ext cx="241300" cy="2413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9623" y="4852918"/>
            <a:ext cx="241300" cy="2413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8378" y="3066870"/>
            <a:ext cx="241300" cy="2413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9028" y="3862323"/>
            <a:ext cx="24130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1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Environment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sid</a:t>
            </a:r>
            <a:r>
              <a:rPr lang="en-US" dirty="0" smtClean="0"/>
              <a:t>=cs217, </a:t>
            </a:r>
            <a:r>
              <a:rPr lang="en-US" dirty="0" err="1" smtClean="0"/>
              <a:t>pwd</a:t>
            </a:r>
            <a:r>
              <a:rPr lang="en-US" smtClean="0"/>
              <a:t>=12345678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8CFA-E443-3546-8633-6A4FC67B606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2" y="641746"/>
            <a:ext cx="9008956" cy="4501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20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7610" y="613061"/>
            <a:ext cx="8649072" cy="4281055"/>
          </a:xfrm>
        </p:spPr>
        <p:txBody>
          <a:bodyPr>
            <a:normAutofit/>
          </a:bodyPr>
          <a:lstStyle/>
          <a:p>
            <a:r>
              <a:rPr lang="en-US" sz="2400" b="0" dirty="0" smtClean="0"/>
              <a:t>Requirements</a:t>
            </a:r>
          </a:p>
          <a:p>
            <a:pPr lvl="1"/>
            <a:r>
              <a:rPr lang="en-US" sz="2000" b="0" dirty="0" smtClean="0"/>
              <a:t>Make and express Interest with name: </a:t>
            </a:r>
            <a:r>
              <a:rPr lang="en-US" sz="2000" dirty="0" smtClean="0"/>
              <a:t>/cs217/100/test-data</a:t>
            </a:r>
          </a:p>
          <a:p>
            <a:pPr lvl="1"/>
            <a:r>
              <a:rPr lang="en-US" sz="2000" b="0" dirty="0" smtClean="0"/>
              <a:t>Output information of all cases (</a:t>
            </a:r>
            <a:r>
              <a:rPr lang="en-US" sz="2000" b="0" dirty="0" err="1" smtClean="0"/>
              <a:t>onData</a:t>
            </a:r>
            <a:r>
              <a:rPr lang="en-US" sz="2000" b="0" dirty="0" smtClean="0"/>
              <a:t>, </a:t>
            </a:r>
            <a:r>
              <a:rPr lang="en-US" sz="2000" b="0" dirty="0" err="1" smtClean="0"/>
              <a:t>onNack</a:t>
            </a:r>
            <a:r>
              <a:rPr lang="en-US" sz="2000" b="0" dirty="0" smtClean="0"/>
              <a:t>, </a:t>
            </a:r>
            <a:r>
              <a:rPr lang="en-US" sz="2000" b="0" dirty="0" err="1" smtClean="0"/>
              <a:t>onTimeout</a:t>
            </a:r>
            <a:r>
              <a:rPr lang="en-US" sz="2000" b="0" dirty="0" smtClean="0"/>
              <a:t>)</a:t>
            </a:r>
          </a:p>
          <a:p>
            <a:r>
              <a:rPr lang="en-US" sz="2400" b="0" dirty="0" smtClean="0"/>
              <a:t>Hints</a:t>
            </a:r>
          </a:p>
          <a:p>
            <a:pPr lvl="1"/>
            <a:r>
              <a:rPr lang="en-US" sz="2000" b="0" dirty="0" smtClean="0"/>
              <a:t>Make Interest: </a:t>
            </a:r>
            <a:r>
              <a:rPr lang="en-US" sz="20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ndn</a:t>
            </a:r>
            <a:r>
              <a:rPr lang="en-U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-cxx/</a:t>
            </a:r>
            <a:r>
              <a:rPr lang="en-US" sz="20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src</a:t>
            </a:r>
            <a:r>
              <a:rPr lang="en-U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20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interest.hpp</a:t>
            </a:r>
            <a:r>
              <a:rPr lang="en-US" sz="2000" b="0" dirty="0" smtClean="0"/>
              <a:t> </a:t>
            </a:r>
          </a:p>
          <a:p>
            <a:pPr lvl="1"/>
            <a:endParaRPr lang="en-US" sz="2000" b="0" dirty="0"/>
          </a:p>
          <a:p>
            <a:pPr lvl="1"/>
            <a:r>
              <a:rPr lang="en-US" sz="2000" b="0" dirty="0" smtClean="0"/>
              <a:t>Express Interest: </a:t>
            </a:r>
            <a:r>
              <a:rPr lang="en-US" sz="20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ndn</a:t>
            </a:r>
            <a:r>
              <a:rPr lang="en-U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-cxx/</a:t>
            </a:r>
            <a:r>
              <a:rPr lang="en-US" sz="20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src</a:t>
            </a:r>
            <a:r>
              <a:rPr lang="en-U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20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face.hpp</a:t>
            </a:r>
            <a:endParaRPr lang="en-US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en-US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en-US" sz="2000" b="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en-US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r>
              <a:rPr lang="en-US" sz="2000" b="0" dirty="0" smtClean="0"/>
              <a:t>Get NACK reason: </a:t>
            </a:r>
            <a:r>
              <a:rPr lang="en-US" sz="20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ndn</a:t>
            </a:r>
            <a:r>
              <a:rPr lang="en-U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-cxx/</a:t>
            </a:r>
            <a:r>
              <a:rPr lang="en-US" sz="20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src</a:t>
            </a:r>
            <a:r>
              <a:rPr lang="en-U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20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lp</a:t>
            </a:r>
            <a:r>
              <a:rPr lang="en-US" sz="2000" b="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2000" b="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nack.hpp</a:t>
            </a:r>
            <a:endParaRPr lang="en-US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lvl="1"/>
            <a:endParaRPr lang="en-US" sz="2000" b="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simple consumer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028CFA-E443-3546-8633-6A4FC67B606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591" y="2441039"/>
            <a:ext cx="8445500" cy="317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05" y="3150236"/>
            <a:ext cx="5016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18901</TotalTime>
  <Words>361</Words>
  <Application>Microsoft Macintosh PowerPoint</Application>
  <PresentationFormat>On-screen Show (16:9)</PresentationFormat>
  <Paragraphs>90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Calibri</vt:lpstr>
      <vt:lpstr>Cambria Math</vt:lpstr>
      <vt:lpstr>Century Schoolbook</vt:lpstr>
      <vt:lpstr>Cooper Black</vt:lpstr>
      <vt:lpstr>Helvetica Neue</vt:lpstr>
      <vt:lpstr>Helvetica-Bold</vt:lpstr>
      <vt:lpstr>Rockwell Condensed</vt:lpstr>
      <vt:lpstr>Times New Roman</vt:lpstr>
      <vt:lpstr>Wingdings</vt:lpstr>
      <vt:lpstr>华文仿宋</vt:lpstr>
      <vt:lpstr>华文楷体</vt:lpstr>
      <vt:lpstr>华文细黑</vt:lpstr>
      <vt:lpstr>宋体</vt:lpstr>
      <vt:lpstr>Arial</vt:lpstr>
      <vt:lpstr>Office Theme</vt:lpstr>
      <vt:lpstr>CS217 lecturer:  NDN coding tutorial</vt:lpstr>
      <vt:lpstr>Outline</vt:lpstr>
      <vt:lpstr>NDN packets and communication model</vt:lpstr>
      <vt:lpstr>Play with NDN</vt:lpstr>
      <vt:lpstr>Analysis of sample code</vt:lpstr>
      <vt:lpstr>Analysis of sample code</vt:lpstr>
      <vt:lpstr>Analysis of sample code</vt:lpstr>
      <vt:lpstr>Environment</vt:lpstr>
      <vt:lpstr>A simple consumer</vt:lpstr>
      <vt:lpstr>A simple consumer</vt:lpstr>
      <vt:lpstr>A simple consumer</vt:lpstr>
      <vt:lpstr>Consumer with retransmission on TimeOut</vt:lpstr>
      <vt:lpstr>A simple producer</vt:lpstr>
      <vt:lpstr>PowerPoint Presentation</vt:lpstr>
    </vt:vector>
  </TitlesOfParts>
  <Company>HNU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Yanbiao Li</dc:creator>
  <cp:lastModifiedBy>lybmath</cp:lastModifiedBy>
  <cp:revision>893</cp:revision>
  <dcterms:created xsi:type="dcterms:W3CDTF">2016-04-06T13:56:03Z</dcterms:created>
  <dcterms:modified xsi:type="dcterms:W3CDTF">2018-04-24T09:37:46Z</dcterms:modified>
</cp:coreProperties>
</file>